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3" r:id="rId1"/>
  </p:sldMasterIdLst>
  <p:notesMasterIdLst>
    <p:notesMasterId r:id="rId21"/>
  </p:notesMasterIdLst>
  <p:sldIdLst>
    <p:sldId id="256" r:id="rId2"/>
    <p:sldId id="258" r:id="rId3"/>
    <p:sldId id="264" r:id="rId4"/>
    <p:sldId id="259" r:id="rId5"/>
    <p:sldId id="260" r:id="rId6"/>
    <p:sldId id="280" r:id="rId7"/>
    <p:sldId id="281" r:id="rId8"/>
    <p:sldId id="282" r:id="rId9"/>
    <p:sldId id="293" r:id="rId10"/>
    <p:sldId id="283" r:id="rId11"/>
    <p:sldId id="284" r:id="rId12"/>
    <p:sldId id="285" r:id="rId13"/>
    <p:sldId id="287" r:id="rId14"/>
    <p:sldId id="288" r:id="rId15"/>
    <p:sldId id="289" r:id="rId16"/>
    <p:sldId id="290" r:id="rId17"/>
    <p:sldId id="291" r:id="rId18"/>
    <p:sldId id="292" r:id="rId19"/>
    <p:sldId id="26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6A16376-21E7-AA4E-BACD-A976DE1BB1C4}">
          <p14:sldIdLst>
            <p14:sldId id="256"/>
            <p14:sldId id="258"/>
            <p14:sldId id="264"/>
            <p14:sldId id="259"/>
            <p14:sldId id="260"/>
            <p14:sldId id="280"/>
            <p14:sldId id="281"/>
            <p14:sldId id="282"/>
            <p14:sldId id="293"/>
            <p14:sldId id="283"/>
            <p14:sldId id="284"/>
            <p14:sldId id="285"/>
            <p14:sldId id="287"/>
            <p14:sldId id="288"/>
            <p14:sldId id="289"/>
            <p14:sldId id="290"/>
            <p14:sldId id="291"/>
            <p14:sldId id="292"/>
            <p14:sldId id="269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kagrawa1:Library:Caches:TemporaryItems:Outlook%20Temp:num_repos.csv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kagrawa1:Library:Caches:TemporaryItems:Outlook%20Temp:languages.csv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kagrawa1:Library:Caches:TemporaryItems:Outlook%20Temp:overall_sizes.csv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kagrawa1:Library:Caches:TemporaryItems:Outlook%20Temp:year_created.csv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9039012168933"/>
          <c:y val="0.0411311053984576"/>
          <c:w val="0.746351522493255"/>
          <c:h val="0.84290508673562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num_repos.csv!$B$1</c:f>
              <c:strCache>
                <c:ptCount val="1"/>
                <c:pt idx="0">
                  <c:v># Users</c:v>
                </c:pt>
              </c:strCache>
            </c:strRef>
          </c:tx>
          <c:invertIfNegative val="0"/>
          <c:cat>
            <c:strRef>
              <c:f>num_repos.csv!$A$2:$A$21</c:f>
              <c:strCach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&gt; 20</c:v>
                </c:pt>
              </c:strCache>
            </c:strRef>
          </c:cat>
          <c:val>
            <c:numRef>
              <c:f>num_repos.csv!$B$2:$B$21</c:f>
              <c:numCache>
                <c:formatCode>General</c:formatCode>
                <c:ptCount val="20"/>
                <c:pt idx="0">
                  <c:v>55841.0</c:v>
                </c:pt>
                <c:pt idx="1">
                  <c:v>13504.0</c:v>
                </c:pt>
                <c:pt idx="2">
                  <c:v>5977.0</c:v>
                </c:pt>
                <c:pt idx="3">
                  <c:v>3219.0</c:v>
                </c:pt>
                <c:pt idx="4">
                  <c:v>2024.0</c:v>
                </c:pt>
                <c:pt idx="5">
                  <c:v>1351.0</c:v>
                </c:pt>
                <c:pt idx="6">
                  <c:v>963.0</c:v>
                </c:pt>
                <c:pt idx="7">
                  <c:v>700.0</c:v>
                </c:pt>
                <c:pt idx="8">
                  <c:v>540.0</c:v>
                </c:pt>
                <c:pt idx="9">
                  <c:v>406.0</c:v>
                </c:pt>
                <c:pt idx="10">
                  <c:v>303.0</c:v>
                </c:pt>
                <c:pt idx="11">
                  <c:v>249.0</c:v>
                </c:pt>
                <c:pt idx="12">
                  <c:v>211.0</c:v>
                </c:pt>
                <c:pt idx="13">
                  <c:v>163.0</c:v>
                </c:pt>
                <c:pt idx="14">
                  <c:v>135.0</c:v>
                </c:pt>
                <c:pt idx="15">
                  <c:v>109.0</c:v>
                </c:pt>
                <c:pt idx="16">
                  <c:v>98.0</c:v>
                </c:pt>
                <c:pt idx="17">
                  <c:v>84.0</c:v>
                </c:pt>
                <c:pt idx="18">
                  <c:v>66.0</c:v>
                </c:pt>
                <c:pt idx="19">
                  <c:v>678.0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38377176"/>
        <c:axId val="-2138840056"/>
      </c:barChart>
      <c:catAx>
        <c:axId val="-213837717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Number</a:t>
                </a:r>
                <a:r>
                  <a:rPr lang="en-US" baseline="0"/>
                  <a:t> of Repositories</a:t>
                </a:r>
                <a:endParaRPr lang="en-US"/>
              </a:p>
            </c:rich>
          </c:tx>
          <c:layout/>
          <c:overlay val="0"/>
        </c:title>
        <c:majorTickMark val="out"/>
        <c:minorTickMark val="none"/>
        <c:tickLblPos val="nextTo"/>
        <c:crossAx val="-2138840056"/>
        <c:crosses val="autoZero"/>
        <c:auto val="1"/>
        <c:lblAlgn val="ctr"/>
        <c:lblOffset val="100"/>
        <c:noMultiLvlLbl val="0"/>
      </c:catAx>
      <c:valAx>
        <c:axId val="-2138840056"/>
        <c:scaling>
          <c:logBase val="10.0"/>
          <c:orientation val="minMax"/>
          <c:min val="1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Number</a:t>
                </a:r>
                <a:r>
                  <a:rPr lang="en-US" baseline="0"/>
                  <a:t> of Users (log)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3837717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languages.csv!$B$1</c:f>
              <c:strCache>
                <c:ptCount val="1"/>
                <c:pt idx="0">
                  <c:v># Repo</c:v>
                </c:pt>
              </c:strCache>
            </c:strRef>
          </c:tx>
          <c:invertIfNegative val="0"/>
          <c:cat>
            <c:strRef>
              <c:f>languages.csv!$A$2:$A$10</c:f>
              <c:strCache>
                <c:ptCount val="9"/>
                <c:pt idx="0">
                  <c:v>python</c:v>
                </c:pt>
                <c:pt idx="1">
                  <c:v>java</c:v>
                </c:pt>
                <c:pt idx="2">
                  <c:v>c++</c:v>
                </c:pt>
                <c:pt idx="3">
                  <c:v>php</c:v>
                </c:pt>
                <c:pt idx="4">
                  <c:v>c#</c:v>
                </c:pt>
                <c:pt idx="5">
                  <c:v>javascript</c:v>
                </c:pt>
                <c:pt idx="6">
                  <c:v>c</c:v>
                </c:pt>
                <c:pt idx="7">
                  <c:v>html/css</c:v>
                </c:pt>
                <c:pt idx="8">
                  <c:v>ruby</c:v>
                </c:pt>
              </c:strCache>
            </c:strRef>
          </c:cat>
          <c:val>
            <c:numRef>
              <c:f>languages.csv!$B$2:$B$10</c:f>
              <c:numCache>
                <c:formatCode>General</c:formatCode>
                <c:ptCount val="9"/>
                <c:pt idx="0">
                  <c:v>25523.0</c:v>
                </c:pt>
                <c:pt idx="1">
                  <c:v>18765.0</c:v>
                </c:pt>
                <c:pt idx="2">
                  <c:v>11074.0</c:v>
                </c:pt>
                <c:pt idx="3">
                  <c:v>10341.0</c:v>
                </c:pt>
                <c:pt idx="4">
                  <c:v>9463.0</c:v>
                </c:pt>
                <c:pt idx="5">
                  <c:v>6979.0</c:v>
                </c:pt>
                <c:pt idx="6">
                  <c:v>6002.0</c:v>
                </c:pt>
                <c:pt idx="7">
                  <c:v>5639.0</c:v>
                </c:pt>
                <c:pt idx="8">
                  <c:v>3487.0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40819672"/>
        <c:axId val="-2140921816"/>
      </c:barChart>
      <c:catAx>
        <c:axId val="-21408196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Language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-2140921816"/>
        <c:crosses val="autoZero"/>
        <c:auto val="1"/>
        <c:lblAlgn val="ctr"/>
        <c:lblOffset val="100"/>
        <c:noMultiLvlLbl val="0"/>
      </c:catAx>
      <c:valAx>
        <c:axId val="-214092181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Number</a:t>
                </a:r>
                <a:r>
                  <a:rPr lang="en-US" baseline="0"/>
                  <a:t> of Repositories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081967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cat>
            <c:strRef>
              <c:f>overall_sizes.csv!$A$2:$A$12</c:f>
              <c:strCache>
                <c:ptCount val="11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&gt; 10</c:v>
                </c:pt>
              </c:strCache>
            </c:strRef>
          </c:cat>
          <c:val>
            <c:numRef>
              <c:f>overall_sizes.csv!$B$2:$B$12</c:f>
              <c:numCache>
                <c:formatCode>General</c:formatCode>
                <c:ptCount val="11"/>
                <c:pt idx="0">
                  <c:v>194197.0</c:v>
                </c:pt>
                <c:pt idx="1">
                  <c:v>3115.0</c:v>
                </c:pt>
                <c:pt idx="2">
                  <c:v>1066.0</c:v>
                </c:pt>
                <c:pt idx="3">
                  <c:v>455.0</c:v>
                </c:pt>
                <c:pt idx="4">
                  <c:v>237.0</c:v>
                </c:pt>
                <c:pt idx="5">
                  <c:v>175.0</c:v>
                </c:pt>
                <c:pt idx="6">
                  <c:v>142.0</c:v>
                </c:pt>
                <c:pt idx="7">
                  <c:v>127.0</c:v>
                </c:pt>
                <c:pt idx="8">
                  <c:v>70.0</c:v>
                </c:pt>
                <c:pt idx="9">
                  <c:v>61.0</c:v>
                </c:pt>
                <c:pt idx="10">
                  <c:v>355.0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39514952"/>
        <c:axId val="-2138681448"/>
      </c:barChart>
      <c:catAx>
        <c:axId val="-213951495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Size</a:t>
                </a:r>
                <a:r>
                  <a:rPr lang="en-US" baseline="0"/>
                  <a:t> of Repositories (100 MB)</a:t>
                </a:r>
                <a:endParaRPr lang="en-US"/>
              </a:p>
            </c:rich>
          </c:tx>
          <c:layout/>
          <c:overlay val="0"/>
        </c:title>
        <c:majorTickMark val="out"/>
        <c:minorTickMark val="none"/>
        <c:tickLblPos val="nextTo"/>
        <c:crossAx val="-2138681448"/>
        <c:crosses val="autoZero"/>
        <c:auto val="1"/>
        <c:lblAlgn val="ctr"/>
        <c:lblOffset val="100"/>
        <c:noMultiLvlLbl val="0"/>
      </c:catAx>
      <c:valAx>
        <c:axId val="-2138681448"/>
        <c:scaling>
          <c:logBase val="10.0"/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Number</a:t>
                </a:r>
                <a:r>
                  <a:rPr lang="en-US" baseline="0"/>
                  <a:t> of Repositories (log)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39514952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v>Bitbucket</c:v>
          </c:tx>
          <c:marker>
            <c:symbol val="none"/>
          </c:marker>
          <c:cat>
            <c:numRef>
              <c:f>year_created.csv!$A$2:$A$7</c:f>
              <c:numCache>
                <c:formatCode>General</c:formatCode>
                <c:ptCount val="6"/>
                <c:pt idx="0">
                  <c:v>2008.0</c:v>
                </c:pt>
                <c:pt idx="1">
                  <c:v>2009.0</c:v>
                </c:pt>
                <c:pt idx="2">
                  <c:v>2010.0</c:v>
                </c:pt>
                <c:pt idx="3">
                  <c:v>2011.0</c:v>
                </c:pt>
                <c:pt idx="4">
                  <c:v>2012.0</c:v>
                </c:pt>
                <c:pt idx="5">
                  <c:v>2013.0</c:v>
                </c:pt>
              </c:numCache>
            </c:numRef>
          </c:cat>
          <c:val>
            <c:numRef>
              <c:f>year_created.csv!$B$2:$B$7</c:f>
              <c:numCache>
                <c:formatCode>General</c:formatCode>
                <c:ptCount val="6"/>
                <c:pt idx="0">
                  <c:v>1098.0</c:v>
                </c:pt>
                <c:pt idx="1">
                  <c:v>9786.0</c:v>
                </c:pt>
                <c:pt idx="2">
                  <c:v>22545.0</c:v>
                </c:pt>
                <c:pt idx="3">
                  <c:v>33975.0</c:v>
                </c:pt>
                <c:pt idx="4">
                  <c:v>64344.0</c:v>
                </c:pt>
                <c:pt idx="5">
                  <c:v>68252.0</c:v>
                </c:pt>
              </c:numCache>
            </c:numRef>
          </c:val>
          <c:smooth val="0"/>
        </c:ser>
        <c:ser>
          <c:idx val="1"/>
          <c:order val="1"/>
          <c:tx>
            <c:v>DeveloperParadise</c:v>
          </c:tx>
          <c:marker>
            <c:symbol val="none"/>
          </c:marker>
          <c:cat>
            <c:numRef>
              <c:f>year_created.csv!$A$2:$A$7</c:f>
              <c:numCache>
                <c:formatCode>General</c:formatCode>
                <c:ptCount val="6"/>
                <c:pt idx="0">
                  <c:v>2008.0</c:v>
                </c:pt>
                <c:pt idx="1">
                  <c:v>2009.0</c:v>
                </c:pt>
                <c:pt idx="2">
                  <c:v>2010.0</c:v>
                </c:pt>
                <c:pt idx="3">
                  <c:v>2011.0</c:v>
                </c:pt>
                <c:pt idx="4">
                  <c:v>2012.0</c:v>
                </c:pt>
                <c:pt idx="5">
                  <c:v>2013.0</c:v>
                </c:pt>
              </c:numCache>
            </c:numRef>
          </c:cat>
          <c:val>
            <c:numRef>
              <c:f>year_created.csv!$C$2:$C$7</c:f>
              <c:numCache>
                <c:formatCode>General</c:formatCode>
                <c:ptCount val="6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6876.0</c:v>
                </c:pt>
                <c:pt idx="5">
                  <c:v>23876.0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1068536"/>
        <c:axId val="-2140871768"/>
      </c:lineChart>
      <c:catAx>
        <c:axId val="-21410685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Year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0871768"/>
        <c:crosses val="autoZero"/>
        <c:auto val="1"/>
        <c:lblAlgn val="ctr"/>
        <c:lblOffset val="100"/>
        <c:noMultiLvlLbl val="0"/>
      </c:catAx>
      <c:valAx>
        <c:axId val="-214087176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Number</a:t>
                </a:r>
                <a:r>
                  <a:rPr lang="en-US" baseline="0"/>
                  <a:t> of Repositories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1068536"/>
        <c:crosses val="autoZero"/>
        <c:crossBetween val="between"/>
      </c:valAx>
    </c:plotArea>
    <c:legend>
      <c:legendPos val="r"/>
      <c:layout/>
      <c:overlay val="0"/>
    </c:legend>
    <c:plotVisOnly val="1"/>
    <c:dispBlanksAs val="zero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python</c:v>
                </c:pt>
              </c:strCache>
            </c:strRef>
          </c:tx>
          <c:marker>
            <c:symbol val="none"/>
          </c:marker>
          <c:cat>
            <c:numRef>
              <c:f>Sheet1!$B$1:$D$1</c:f>
              <c:numCache>
                <c:formatCode>General</c:formatCode>
                <c:ptCount val="3"/>
                <c:pt idx="0">
                  <c:v>2009.0</c:v>
                </c:pt>
                <c:pt idx="1">
                  <c:v>2010.0</c:v>
                </c:pt>
                <c:pt idx="2">
                  <c:v>2011.0</c:v>
                </c:pt>
              </c:numCache>
            </c:numRef>
          </c:cat>
          <c:val>
            <c:numRef>
              <c:f>Sheet1!$B$2:$D$2</c:f>
              <c:numCache>
                <c:formatCode>General</c:formatCode>
                <c:ptCount val="3"/>
                <c:pt idx="0">
                  <c:v>196.0</c:v>
                </c:pt>
                <c:pt idx="1">
                  <c:v>1131.0</c:v>
                </c:pt>
                <c:pt idx="2">
                  <c:v>5857.0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php</c:v>
                </c:pt>
              </c:strCache>
            </c:strRef>
          </c:tx>
          <c:marker>
            <c:symbol val="none"/>
          </c:marker>
          <c:cat>
            <c:numRef>
              <c:f>Sheet1!$B$1:$D$1</c:f>
              <c:numCache>
                <c:formatCode>General</c:formatCode>
                <c:ptCount val="3"/>
                <c:pt idx="0">
                  <c:v>2009.0</c:v>
                </c:pt>
                <c:pt idx="1">
                  <c:v>2010.0</c:v>
                </c:pt>
                <c:pt idx="2">
                  <c:v>2011.0</c:v>
                </c:pt>
              </c:numCache>
            </c:numRef>
          </c:cat>
          <c:val>
            <c:numRef>
              <c:f>Sheet1!$B$3:$D$3</c:f>
              <c:numCache>
                <c:formatCode>General</c:formatCode>
                <c:ptCount val="3"/>
                <c:pt idx="0">
                  <c:v>25.0</c:v>
                </c:pt>
                <c:pt idx="1">
                  <c:v>266.0</c:v>
                </c:pt>
                <c:pt idx="2">
                  <c:v>1759.0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java</c:v>
                </c:pt>
              </c:strCache>
            </c:strRef>
          </c:tx>
          <c:marker>
            <c:symbol val="none"/>
          </c:marker>
          <c:cat>
            <c:numRef>
              <c:f>Sheet1!$B$1:$D$1</c:f>
              <c:numCache>
                <c:formatCode>General</c:formatCode>
                <c:ptCount val="3"/>
                <c:pt idx="0">
                  <c:v>2009.0</c:v>
                </c:pt>
                <c:pt idx="1">
                  <c:v>2010.0</c:v>
                </c:pt>
                <c:pt idx="2">
                  <c:v>2011.0</c:v>
                </c:pt>
              </c:numCache>
            </c:numRef>
          </c:cat>
          <c:val>
            <c:numRef>
              <c:f>Sheet1!$B$4:$D$4</c:f>
              <c:numCache>
                <c:formatCode>General</c:formatCode>
                <c:ptCount val="3"/>
                <c:pt idx="0">
                  <c:v>25.0</c:v>
                </c:pt>
                <c:pt idx="1">
                  <c:v>403.0</c:v>
                </c:pt>
                <c:pt idx="2">
                  <c:v>3280.0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c</c:v>
                </c:pt>
              </c:strCache>
            </c:strRef>
          </c:tx>
          <c:marker>
            <c:symbol val="none"/>
          </c:marker>
          <c:cat>
            <c:numRef>
              <c:f>Sheet1!$B$1:$D$1</c:f>
              <c:numCache>
                <c:formatCode>General</c:formatCode>
                <c:ptCount val="3"/>
                <c:pt idx="0">
                  <c:v>2009.0</c:v>
                </c:pt>
                <c:pt idx="1">
                  <c:v>2010.0</c:v>
                </c:pt>
                <c:pt idx="2">
                  <c:v>2011.0</c:v>
                </c:pt>
              </c:numCache>
            </c:numRef>
          </c:cat>
          <c:val>
            <c:numRef>
              <c:f>Sheet1!$B$5:$D$5</c:f>
              <c:numCache>
                <c:formatCode>General</c:formatCode>
                <c:ptCount val="3"/>
                <c:pt idx="0">
                  <c:v>24.0</c:v>
                </c:pt>
                <c:pt idx="1">
                  <c:v>179.0</c:v>
                </c:pt>
                <c:pt idx="2">
                  <c:v>1214.0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c++</c:v>
                </c:pt>
              </c:strCache>
            </c:strRef>
          </c:tx>
          <c:marker>
            <c:symbol val="none"/>
          </c:marker>
          <c:cat>
            <c:numRef>
              <c:f>Sheet1!$B$1:$D$1</c:f>
              <c:numCache>
                <c:formatCode>General</c:formatCode>
                <c:ptCount val="3"/>
                <c:pt idx="0">
                  <c:v>2009.0</c:v>
                </c:pt>
                <c:pt idx="1">
                  <c:v>2010.0</c:v>
                </c:pt>
                <c:pt idx="2">
                  <c:v>2011.0</c:v>
                </c:pt>
              </c:numCache>
            </c:numRef>
          </c:cat>
          <c:val>
            <c:numRef>
              <c:f>Sheet1!$B$6:$D$6</c:f>
              <c:numCache>
                <c:formatCode>General</c:formatCode>
                <c:ptCount val="3"/>
                <c:pt idx="0">
                  <c:v>17.0</c:v>
                </c:pt>
                <c:pt idx="1">
                  <c:v>308.0</c:v>
                </c:pt>
                <c:pt idx="2">
                  <c:v>2408.0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javascript</c:v>
                </c:pt>
              </c:strCache>
            </c:strRef>
          </c:tx>
          <c:marker>
            <c:symbol val="none"/>
          </c:marker>
          <c:cat>
            <c:numRef>
              <c:f>Sheet1!$B$1:$D$1</c:f>
              <c:numCache>
                <c:formatCode>General</c:formatCode>
                <c:ptCount val="3"/>
                <c:pt idx="0">
                  <c:v>2009.0</c:v>
                </c:pt>
                <c:pt idx="1">
                  <c:v>2010.0</c:v>
                </c:pt>
                <c:pt idx="2">
                  <c:v>2011.0</c:v>
                </c:pt>
              </c:numCache>
            </c:numRef>
          </c:cat>
          <c:val>
            <c:numRef>
              <c:f>Sheet1!$B$7:$D$7</c:f>
              <c:numCache>
                <c:formatCode>General</c:formatCode>
                <c:ptCount val="3"/>
                <c:pt idx="0">
                  <c:v>16.0</c:v>
                </c:pt>
                <c:pt idx="1">
                  <c:v>131.0</c:v>
                </c:pt>
                <c:pt idx="2">
                  <c:v>1183.0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ruby</c:v>
                </c:pt>
              </c:strCache>
            </c:strRef>
          </c:tx>
          <c:marker>
            <c:symbol val="none"/>
          </c:marker>
          <c:cat>
            <c:numRef>
              <c:f>Sheet1!$B$1:$D$1</c:f>
              <c:numCache>
                <c:formatCode>General</c:formatCode>
                <c:ptCount val="3"/>
                <c:pt idx="0">
                  <c:v>2009.0</c:v>
                </c:pt>
                <c:pt idx="1">
                  <c:v>2010.0</c:v>
                </c:pt>
                <c:pt idx="2">
                  <c:v>2011.0</c:v>
                </c:pt>
              </c:numCache>
            </c:numRef>
          </c:cat>
          <c:val>
            <c:numRef>
              <c:f>Sheet1!$B$8:$D$8</c:f>
              <c:numCache>
                <c:formatCode>General</c:formatCode>
                <c:ptCount val="3"/>
                <c:pt idx="0">
                  <c:v>9.0</c:v>
                </c:pt>
                <c:pt idx="1">
                  <c:v>74.0</c:v>
                </c:pt>
                <c:pt idx="2">
                  <c:v>543.0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33240504"/>
        <c:axId val="-2133099000"/>
      </c:lineChart>
      <c:catAx>
        <c:axId val="-21332405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Year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33099000"/>
        <c:crosses val="autoZero"/>
        <c:auto val="1"/>
        <c:lblAlgn val="ctr"/>
        <c:lblOffset val="100"/>
        <c:noMultiLvlLbl val="0"/>
      </c:catAx>
      <c:valAx>
        <c:axId val="-213309900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Number</a:t>
                </a:r>
                <a:r>
                  <a:rPr lang="en-US" baseline="0"/>
                  <a:t> of Repositories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3324050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0B1480-BEC1-9C4B-8D69-CA5A57AAC0A1}" type="datetimeFigureOut">
              <a:rPr lang="en-US" smtClean="0"/>
              <a:t>9/24/14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DAB22-F314-6D49-B4D2-65FAEDFC7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758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1981200" cy="1828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140825E-4A15-4D39-8176-1F07E904CB30}" type="datetimeFigureOut">
              <a:rPr lang="en-US" smtClean="0"/>
              <a:t>9/24/14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2052960"/>
            <a:ext cx="6324600" cy="182880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2400" y="147319"/>
            <a:ext cx="6705600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47319"/>
            <a:ext cx="1956046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274638"/>
            <a:ext cx="1676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2799" y="2892277"/>
            <a:ext cx="1600201" cy="1645920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140825E-4A15-4D39-8176-1F07E904CB30}" type="datetimeFigureOut">
              <a:rPr lang="en-US" smtClean="0"/>
              <a:t>9/24/14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81000" y="2892277"/>
            <a:ext cx="6324600" cy="164592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2438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399"/>
            <a:ext cx="4040188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399"/>
            <a:ext cx="4041775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150919"/>
            <a:ext cx="8831802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152400" y="152400"/>
            <a:ext cx="6705600" cy="655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04800"/>
            <a:ext cx="5867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9752" y="2130552"/>
            <a:ext cx="1673352" cy="2816352"/>
          </a:xfrm>
        </p:spPr>
        <p:txBody>
          <a:bodyPr tIns="0"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159752" y="457200"/>
            <a:ext cx="1675660" cy="1673352"/>
          </a:xfrm>
        </p:spPr>
        <p:txBody>
          <a:bodyPr anchor="b"/>
          <a:lstStyle>
            <a:lvl1pPr algn="l">
              <a:defRPr sz="20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" y="152400"/>
            <a:ext cx="6705600" cy="65532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2800" y="2133600"/>
            <a:ext cx="1676400" cy="2971800"/>
          </a:xfrm>
        </p:spPr>
        <p:txBody>
          <a:bodyPr tIns="0"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2800" y="460248"/>
            <a:ext cx="1676400" cy="1673352"/>
          </a:xfrm>
        </p:spPr>
        <p:txBody>
          <a:bodyPr anchor="b"/>
          <a:lstStyle>
            <a:lvl1pPr algn="l">
              <a:defRPr sz="2000" spc="15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2400" y="1634971"/>
            <a:ext cx="8831802" cy="50454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399" y="152400"/>
            <a:ext cx="8814047" cy="1346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55847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999" y="1719071"/>
            <a:ext cx="8407893" cy="440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0888" y="6356350"/>
            <a:ext cx="2133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07254409-62F5-8B46-A9B7-A46122BA5E6B}" type="datetimeFigureOut">
              <a:rPr lang="en-US" smtClean="0"/>
              <a:t>9/24/14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8000" y="6356350"/>
            <a:ext cx="3352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4680" y="6355080"/>
            <a:ext cx="582966" cy="27432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5B9E91D6-DDA9-FB45-B450-18A07F4A096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05" r:id="rId2"/>
    <p:sldLayoutId id="2147484006" r:id="rId3"/>
    <p:sldLayoutId id="2147484007" r:id="rId4"/>
    <p:sldLayoutId id="2147484008" r:id="rId5"/>
    <p:sldLayoutId id="2147484009" r:id="rId6"/>
    <p:sldLayoutId id="2147484010" r:id="rId7"/>
    <p:sldLayoutId id="2147484011" r:id="rId8"/>
    <p:sldLayoutId id="2147484012" r:id="rId9"/>
    <p:sldLayoutId id="2147484013" r:id="rId10"/>
    <p:sldLayoutId id="2147484014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200" kern="1200" cap="all" spc="200" baseline="0">
          <a:ln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sz="2000" kern="1200" spc="150" baseline="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800" kern="1200" spc="100" baseline="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600" kern="1200" spc="100" baseline="0">
          <a:solidFill>
            <a:schemeClr val="tx2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spcBef>
          <a:spcPct val="20000"/>
        </a:spcBef>
        <a:buClr>
          <a:schemeClr val="accent6"/>
        </a:buClr>
        <a:buFont typeface="Wingdings" pitchFamily="2" charset="2"/>
        <a:buChar char="§"/>
        <a:defRPr sz="1300" kern="1200" spc="100" baseline="0">
          <a:solidFill>
            <a:schemeClr val="tx2"/>
          </a:solidFill>
          <a:latin typeface="+mn-lt"/>
          <a:ea typeface="+mn-ea"/>
          <a:cs typeface="+mn-cs"/>
        </a:defRPr>
      </a:lvl5pPr>
      <a:lvl6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5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2401070" cy="1983086"/>
          </a:xfrm>
        </p:spPr>
        <p:txBody>
          <a:bodyPr>
            <a:normAutofit/>
          </a:bodyPr>
          <a:lstStyle/>
          <a:p>
            <a:r>
              <a:rPr lang="en-US" sz="1800" dirty="0" smtClean="0"/>
              <a:t>Deytia Lima</a:t>
            </a:r>
          </a:p>
          <a:p>
            <a:r>
              <a:rPr lang="en-US" sz="1800" dirty="0" err="1" smtClean="0"/>
              <a:t>Alok</a:t>
            </a:r>
            <a:r>
              <a:rPr lang="en-US" sz="1800" dirty="0" smtClean="0"/>
              <a:t> </a:t>
            </a:r>
            <a:r>
              <a:rPr lang="en-US" sz="1800" dirty="0" err="1" smtClean="0"/>
              <a:t>Hota</a:t>
            </a:r>
            <a:endParaRPr lang="en-US" sz="1800" dirty="0" smtClean="0"/>
          </a:p>
          <a:p>
            <a:r>
              <a:rPr lang="en-US" sz="1800" dirty="0" smtClean="0"/>
              <a:t>Tyler Plunkett</a:t>
            </a:r>
          </a:p>
          <a:p>
            <a:r>
              <a:rPr lang="en-US" sz="1800" dirty="0" smtClean="0"/>
              <a:t>Kapil Agrawal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9356"/>
            <a:ext cx="6324600" cy="5251323"/>
          </a:xfrm>
        </p:spPr>
        <p:txBody>
          <a:bodyPr/>
          <a:lstStyle/>
          <a:p>
            <a:pPr algn="ctr"/>
            <a:r>
              <a:rPr lang="en-US" b="1" dirty="0" err="1" smtClean="0"/>
              <a:t>Developerparadise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>
              <a:latin typeface="+mn-lt"/>
            </a:endParaRPr>
          </a:p>
        </p:txBody>
      </p:sp>
      <p:sp>
        <p:nvSpPr>
          <p:cNvPr id="5" name="AutoShape 2" descr="data:image/jpeg;base64,/9j/4AAQSkZJRgABAQAAAQABAAD/2wCEAAkGBxQTEBUUEhQWFhUXFxkXGBgXFRccHRwaGRseFhgaGRoZHCghGBslJxUVITMhMSkrLi4vFyAzODQsNygtLisBCgoKBQUFDgUFDisZExkrKysrKysrKysrKysrKysrKysrKysrKysrKysrKysrKysrKysrKysrKysrKysrKysrK//AABEIAKAAvAMBIgACEQEDEQH/xAAbAAEAAwEBAQEAAAAAAAAAAAAABAUGAwIBB//EADoQAAIBAwIFAgQFAwMCBwAAAAECEQADEgQhBRMiMUFRYRQycYEGI1KRoUJisSQzwfDxFRZTcpKi0f/EABQBAQAAAAAAAAAAAAAAAAAAAAD/xAAUEQEAAAAAAAAAAAAAAAAAAAAA/9oADAMBAAIRAxEAPwD9wpSlArxfvKilmMKBJJ8CvdfCKCLpuJ2rnyXFMwRvEyARE9/mH71Lqp1GlwuobOntsGabjmAVjEAjYyYH/wBBUTSa6/bYr8IRblzKHcnmQNj6g5kzQaGlRtBedkm4mDeQDI9oNSaBSlKBSlKBSlKBSlKBSlKBSlKBSlKBSlKBSlcnuMGACkj9UiB/yfFB1pVD/wCI6wxGmAlUMF5gkkMCdoAgeD3Fdn1eqW0h5KNcJbIBoUQpKmT6kAfeguKoOMcOgm6NRctLEESzAEuGLfNsTuv3qXwzWX2MXrOA23BHcqCdpMiSwn+3t5qdqrCupVlVhsYYSJBkGPYgH7UFBo9XaS2pTVOV5/UXBYkhZKAn5V2Bn61pRWfcajBMtNZLc3sOwXHZp8NPTNWvD79xkm4mDSdu47mI+0fvQS6UpQKUpQKUpQKUpQKUrjq3ZUJRcmA2FB2r5NQdJqLzO2VvBASASZJAkTsdp2I9q5LevACLKhieoeBLd8gd4Ek7eRQWlK+CvtApSlBA4roGvIyC69sFSOiAZMQZ7+o+9cNLwUJd5hu3GO8AscQCZiPP1q2pQZ2x+FyoA+JvdkB6v0kkxvsTO/0rrq+CKLKLzbwW2WaQxLGVK7nuYykfSr2vlBj9F8OLtsNqb7OHQKpyEHG2AHHv0zP6zXi1dsJdLDV3QylyQQSv+9vsdu8oPbtWmuXLnMhbS4yJcsAY2kgR9fP9I9apnXUyf9LYKy5HSJnm7TvtIhifX6UH3WtYa2j8+6Ee8WBBMyEKlf7QAs/WrH8P21FvJLjXFYmC8zszT337k/tXC4NVguVqyz82dhsEx2O52adp9D2r6t3VBVW3Ztp5YnZdy3Sqq0zspn+7tQcuKcZtFjbF9rTrzAYSflt5EyRELIM9pEVCuXrD2bh+IvEZ2gzb9w/SFEdj2MVL1NvUG64GnsNbLXILKJI5YCk775GVJ9BFW2n0zFYvC224IC24AjcTLGSD52oMkjaXFctXfZSekAtJPMfckbkTK+kLUziXJ+K31N1XJtQoyg7bDbuD8x/mrLV2763PyLFkCBLsB5ZiRsQZ8x/ce9c9cuo5xx09pkJtyzAExByPfeDsPSg48I4pYRGjUXLot21Ziw2jFdxtuTsYnzV3Y4jabHG4pymBIkwYO3sSB96qLQ1RsuGsWR+WMLYH9UCVYZRHfb2G9c0GryJXT2FeTDx46O5DSSRlt/aPSg0tKqm1OpDf7KsMUJIeOoyHAmZAhf3q0U7UHLV6lbaM7mFUST6AVnOLXLHSX1F1Jt3MYLTDXVJPaZBxUD0q04pdv5AWbSMJ7v2HSxnvPfEfc1zu2b7XEBt2SDbYO5SROa7ATMEAnH1jfbcPXC9MjO11brvDuILGFIJBETG0kVZ2LIRQqiAPr9fP1r7bthRAAA3MAR33NctXddR0W8zttkF7mDufTvQSKV5U+tEeZ2Igxv59/pQeqUpQK+E19qPeNzNQoGP9RJ39gB/zQVA/FGmuIRk0FRPSRs8gR7mCftVdqfhPhrHXeS3lcwIyynBspncQJIqVp01sLNmxOKAQBsZOXnYDaAPWrrR27htrz8DcE7quwn0B9tqDL8PGk5tqLt52yTAGYU424yAG09J3/Ua4uNJk/wCfeU/mT6f7/VG0A5So8xV/Zt6oXYVLKWg4np3ZYXcQdj8w+wqM6ayT+TYIlsdhM83ad+2MMfMighf6TkrD3lTnk/1SX5e/feI3n1qPGjyXK7ebaQu/6rhyMCf19/0iKv2XV4rkLRfmzOOwTHbue8+R4rzcs6pbhFpbIWBLlYJ3Y4wD46d57kmgpeIDS8+7lfvK+V4tHYfkgOe0QoggnyalaLVaa3buPbuXQM7eTEEkktAAyG4O4PtUrVpquY+NqyyZXCAQJI5YCTv3JkEnxtXe8mr5TSLLNlbKjHZRkMpyO5A3B9aD5/5q00AhmM9oQz8xSY9JVt/arpTIB9az9lNb4t2Eb+po8ZtsIMkxiZ/uqebupF+MFa10CcoYSOpv7oMbbbUE+7ZVgQwBBEEH09Kp7/4Ztu7EvchiSVDQN8NthIA5Y29zVpeuuFYqmRAkDICT6T4qruXtcSQtu0veGJLCJWDEgyQX/YUEDi2n06XSr3LykW7SjGYhS2O8dRO8/apH4Z1NjO5bs3LlxiWZi3aQ0ECBAjICpGs+LJgLaZcLcyJ65OcCew6Ypw4asZ5raVYfloo3ynoJIMb9z9aCv4w+m57m5euAhlyVOxItv0iBMwWJA3rtrtXpltBCzrmjQQCSFFwArB/uaPoK+p8dIJtWC3T1en5ZyJMz8xA28TXXXJq4XFLLNy2DFl2JzEACZjGTExIoOOg+HOr6bly5dltxOA+YFdthG4+oqJpm0eClblyDHcnxcIjfsxPjvArQcNN3qFy2qDJoxI7ZGCQB52PfzUsWEMHBZ+g23n/O/wBaDO6nUab4dQXuIsuykBg0qssYiZAaa+6bUafmIvMuM2YwUgwDgsTt6Ed/1GtI1sGJAMdpHadjFEtgdgBO5gAUFLwzjdn5DeZjLb3ABEPgFmABuQB5NXlcDplgdKyPOI9cjA+on617tAgDI5H1iP4oPVxwASewBJ+g3rO8Nt6e5qme2rtcBeXjpXqII9jIPvWjcSCKKsUFfwfhFvTJjbk7AEnuQvb/ACf3qs/Ed2w6Wjf5ijK4AFiZFtg0xPie1W/FGu4gWMciRJY7AfTufpUG8ur5duGtNclsmI2+U4wPrHbxNBR8NXRcy1jzXYNbxkbIcbeMx2/oP3PitFpOA2bZLY5MSxlt/mc3CB47n08CpHDrdwIvMK5R1BVAGUDsR6Qf39qk32IU4gFo2BMCfEnxQVXBUs3MntKwi6zHIES5UAtB8EEV64zwmzcPNuqzFQNl77TvA7kZGpfCxdCnnsjNlsUEACBsffvUugxHERo+fdza6HzvFiIxB5IzO4gQsRO/2q9/Db2MHSyrgZZNmPmLbE79/lrlqhrOY+AtFMnKgxP+2OXJ8S0ydzFdP9WLbEvaLZJjGwVchkCT5ig96z8OWLjZMpjY4jYSCWmPXc1UcWXS/FxcN0XMrPaCshTiO3pvvV3xA6ksBa5aLCksxneTkoEfTfzNcNWNVzjhysJtyDGUR1fz2oKTSrouRfK83E2FzuEDqTFYg/KTGPt3r1peHaW6HKLfdQzBlgRl+WSPXbEeY7+1aPhK38T8Qbe4WETsvSMgT53n7V94mL0AadkUn5iw91/mJ/igoOJJpBchjdkWrAGO4xluX779QM154INHlfNrmk4Xs7jDYjLrCkbbHt/3q21I1eUKbUYW5kDdpOZA9O0V14SmqzY3zbw6sUQSR1dJJiDtM0GVtjQYje9EJ0wOr8hoAgT8snbzUniy6LFA4uqOS4VVHZeck7d5yx27R9qu76avmsE5QTLoMCVXBu47k5YiNtv2rzrl1kKEayW5bSWA3bNYgemM7dpoIfBhpfipt8xrud0ZkdIMvksjYR1D7Cah8N1eltopt3L6geTEmbkR27MQNh4FaHRDU8zrNsW8n6R8xEtiZHb+n+a4GxrAo6rLtMfJjAymZ37CRH3mgsNBxBLiKQSMtlDwGMCTt52IP3qbVFdGsCW4ayz9eRIgE49AHnvNW2iz5a8wgvAyjtMCf+aDvSlKBSlKCj/EtyxCLeDHcEBO53gL6kHfb2qNp+Gaa9YspyntoDcKodolSrT6bMf3qfxP4nmflNbVCFAyj5pbM9t9sYH1qXw1XFpeY6u36lAAI8RFBIsWgqqo7KAB9BsKgfiJrY07c0sElQcTvuwAA+pgVZVE4o1wWjyioeVguYHzCZ2PidqDlwG3bFgcq2bakscSIMyZJ+v/AOVYVH4flyxmyu28svY7+KkUGd/FVrTzbe+GkLdClY2HLYuTPsDFV8aQWLhFm6i821JgAu3MGBBJ33/zt4rVa9mFpzbgPiccjAyjaTBgfaqmdSLbTetFs03EAKuXUD7kbD3oONjSWNaea6XGHYZwBKOw7DzM/aKu7GhRHd1HU4UMfZRCj/r1qQK+0FHqtHY0q3r6oUJSWZImAAoAnYHYRWePwRZhyrzks5NuAcjNrIxMkA4H071q+JXLkXOU9tSLZgMRs3cM0jpEVXA6wkjnWRuerbYSmIxjcwX39xQchodNevBOXcy5NkwYAVBmUBHedmB+taOxp0QEIoUEliAANzuTXq2pxAYyQNzESfWPFe6DKp8L8cdrgu88f+0vy3333xxy/ep/4m4bZe2bl5GfFCsJGWJZWPfuJQH969htT8RBe0bWY22DBMWMR3LTH2H2q3oMrwZdKdTNu3cL53RzSJUNk+Sz4HzD9q68D41pzbWyOYFIIBuxuCxthZned4qztW74vjK6htktCYgMRvG/mOmoGhu6sQblyw48wwEdcHcDcgbAev03DhxzhmltWbataflqLkC32Ep1E+Zha+cC1VhbgWwl4lsQTAKqOXbgNBgbFP5rUKwIkGR6iq+/bv8AOUi6gtTupUSdhsDHs370FlSlKBSlKCu41p0dEFxWZTcUQp8kwC3qu+9TrNoKoVQAoEAAQAB4Fe6UCoPGraNYcXMikAkKYJggwI9Y7VOrnqVYoQhxaDBImD4JFBC4EycqEttaVWICsIPeZ+8zVjVfwUtg2d5bxyPUsQNh07em/wC9WFBW8dsWzZZruWKK7HEkH5SDEeYJiqjR6Ww9tlTS3VHMtneFyIbIPM9hEmtJqgcGxMNiYPoY2NceG2rip+bcDsSTIEAA9lHr9feglilKUGa4lptPbGpmw5BtTccf1jYYhifmECufCOE6W9my2nXG4QVcxLHBpif7Vgn0NWGtS+Oew1CAFfywwAFvYbk7+5+4rvwdb3UbtxLgJ6Svptt2+vmgsqUrnqZwbEgHEwT2BjufagzejGnfVlktXRc5iuW7KTy2h4mcYMfVq1FVHADd6ubet3em3GBG3T1EwN5O4PpVvQcLukRri3CoLJOJ9J2P+axWhGjIUCxeUHEbnuDdgTvuCdz7Ct3WZ0j6radVYfcdmH/qbxA326R70Gh0mnW2ioghVACj0Fe7lsNEgGDInwR2NehX2gClKUClKUClKUCvhr7Q0Ge4fxBLb8q1priguQYXYQ3LzPtsD9K0NVPFlcY46gWwbn9UdsIxX13GX71O0V0tbBLKx3BKfLIMGP2igkUpSgUpSgruNWFa002zclSpCmGxO5j7gVL0doKiqq4gD5fTzFdqUCqzjPEVtgoyO+QghQezMLff16v4NWdU9py9+5hqlaUIW0MSUOwy2M7Gf/lQdeAaREtApaNrIAlWMkQMRPvAFWdeUGwnfavVArP8N4HYkxZe3g8CWPUEcuG79id4+laCvKrE7nvNB6pSlApSlApSlApSlApSlBA4xpldAWt83A5BZjwQfrse1VXB9SFuBU011AwAYknFRk8SCInadt+sTWkrL6+wqXYua24g2KoMp3LmS0nIb+3yb0GopXCxrEdmVWBZDiw9DAP37iu9ApSlApSo2t11u0oa4wUGe8+BJ7ewNBG4vrcBAtvcJiQsiATAMx/FRPw1aTrZdMbMMwDMTk8scjBEwYHeuOps8+4nL1bqTaVgFU7rlJY7gCe3rWiVYFB9pSlApSlApSlApSlApSlApSlApSlAqFxK0cckt23cfr9N5AMHfePTeptKDN3L95L1xk0akZXDmD1NFtSD75EY9wOkVorTEgEiDAkentWd4nGnvrdd9QwJuOFVugYoWKsJE9jHuah6C+9pbl8tqCq7YXFHVndmU69tmifSD7UGwpXizcDKCOx9RH7jxXDX61bQBaTLBRA8n/FB3uvCkwTAmAJJ+lZ7WXrzvJ0asylghZgQAUkknxJ6Y9qr9XqnvI97LUoqJzAQgVWVgCFUB92AaJPmfSr3gemhDPOgtkDdeST38H5d4g+lBM0enEK7Iq3MMTjvAmSoMDaal0pQKUpQKUpQKUpQKUpQf//Z"/>
          <p:cNvSpPr>
            <a:spLocks noChangeAspect="1" noChangeArrowheads="1"/>
          </p:cNvSpPr>
          <p:nvPr/>
        </p:nvSpPr>
        <p:spPr bwMode="auto">
          <a:xfrm>
            <a:off x="1679575" y="4198937"/>
            <a:ext cx="1655758" cy="1655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Dream :: Palm Trees by Anime-Flor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975" y="3044503"/>
            <a:ext cx="22479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852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Initially wanted to crawl Google search results</a:t>
            </a:r>
          </a:p>
          <a:p>
            <a:pPr lvl="1"/>
            <a:r>
              <a:rPr lang="en-US" dirty="0" smtClean="0"/>
              <a:t>Results were dynamically generated</a:t>
            </a:r>
          </a:p>
          <a:p>
            <a:pPr lvl="1"/>
            <a:r>
              <a:rPr lang="en-US" dirty="0" smtClean="0"/>
              <a:t>Searching would have been slow and tedious</a:t>
            </a:r>
          </a:p>
          <a:p>
            <a:pPr marL="365760" lvl="1" indent="0">
              <a:buNone/>
            </a:pPr>
            <a:endParaRPr lang="en-US" dirty="0" smtClean="0"/>
          </a:p>
          <a:p>
            <a:r>
              <a:rPr lang="en-US" dirty="0" smtClean="0"/>
              <a:t>Used </a:t>
            </a:r>
            <a:r>
              <a:rPr lang="en-US" dirty="0" err="1" smtClean="0"/>
              <a:t>Bitbucket</a:t>
            </a:r>
            <a:r>
              <a:rPr lang="en-US" dirty="0" smtClean="0"/>
              <a:t> API 2.0 </a:t>
            </a:r>
          </a:p>
          <a:p>
            <a:pPr lvl="1"/>
            <a:r>
              <a:rPr lang="en-US" dirty="0" smtClean="0"/>
              <a:t>Request 100 repositories at a time</a:t>
            </a:r>
          </a:p>
          <a:p>
            <a:pPr lvl="1"/>
            <a:r>
              <a:rPr lang="en-US" dirty="0" smtClean="0"/>
              <a:t>Save repository information per users</a:t>
            </a:r>
          </a:p>
          <a:p>
            <a:pPr lvl="1"/>
            <a:r>
              <a:rPr lang="en-US" dirty="0" smtClean="0"/>
              <a:t>Cross-analyze repo information </a:t>
            </a:r>
          </a:p>
          <a:p>
            <a:pPr lvl="1"/>
            <a:r>
              <a:rPr lang="en-US" dirty="0" smtClean="0"/>
              <a:t>Lots of list comprehensions</a:t>
            </a: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22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Total number of users</a:t>
            </a:r>
          </a:p>
          <a:p>
            <a:pPr lvl="1"/>
            <a:r>
              <a:rPr lang="en-US" dirty="0" err="1" smtClean="0"/>
              <a:t>DeveloperParadise</a:t>
            </a:r>
            <a:r>
              <a:rPr lang="en-US" dirty="0" smtClean="0"/>
              <a:t> – 23,000 (Active)</a:t>
            </a:r>
          </a:p>
          <a:p>
            <a:pPr lvl="1"/>
            <a:r>
              <a:rPr lang="en-US" dirty="0" err="1" smtClean="0"/>
              <a:t>Bitbucket</a:t>
            </a:r>
            <a:r>
              <a:rPr lang="en-US" dirty="0" smtClean="0"/>
              <a:t> – 86,618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Total number of repositories (Public)</a:t>
            </a:r>
          </a:p>
          <a:p>
            <a:pPr lvl="1"/>
            <a:r>
              <a:rPr lang="en-US" dirty="0" err="1"/>
              <a:t>DeveloperParadise</a:t>
            </a:r>
            <a:r>
              <a:rPr lang="en-US" dirty="0"/>
              <a:t> – </a:t>
            </a:r>
            <a:r>
              <a:rPr lang="en-US" dirty="0" smtClean="0"/>
              <a:t>65,000</a:t>
            </a:r>
            <a:endParaRPr lang="en-US" dirty="0"/>
          </a:p>
          <a:p>
            <a:pPr lvl="1"/>
            <a:r>
              <a:rPr lang="en-US" dirty="0" err="1" smtClean="0"/>
              <a:t>Bitbucket</a:t>
            </a:r>
            <a:r>
              <a:rPr lang="en-US" dirty="0" smtClean="0"/>
              <a:t> – 200,000 (mid 2012)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Most </a:t>
            </a:r>
            <a:r>
              <a:rPr lang="en-US" dirty="0" smtClean="0"/>
              <a:t>popular </a:t>
            </a:r>
            <a:r>
              <a:rPr lang="en-US" dirty="0" smtClean="0"/>
              <a:t>language</a:t>
            </a:r>
          </a:p>
          <a:p>
            <a:pPr lvl="1"/>
            <a:r>
              <a:rPr lang="en-US" dirty="0" smtClean="0"/>
              <a:t>Python – 25,523* (# repo) </a:t>
            </a:r>
            <a:r>
              <a:rPr lang="en-US" dirty="0" err="1" smtClean="0"/>
              <a:t>DeveloperParadise</a:t>
            </a:r>
            <a:endParaRPr lang="en-US" dirty="0" smtClean="0"/>
          </a:p>
          <a:p>
            <a:pPr lvl="1"/>
            <a:r>
              <a:rPr lang="en-US" dirty="0" smtClean="0"/>
              <a:t>Python – 21,600 (# repo) </a:t>
            </a:r>
            <a:r>
              <a:rPr lang="en-US" dirty="0" err="1" smtClean="0"/>
              <a:t>Bitbucket</a:t>
            </a:r>
            <a:endParaRPr lang="en-US" dirty="0" smtClean="0"/>
          </a:p>
          <a:p>
            <a:pPr marL="365760" lvl="1" indent="0">
              <a:buNone/>
            </a:pPr>
            <a:endParaRPr lang="en-US" dirty="0" smtClean="0"/>
          </a:p>
          <a:p>
            <a:pPr marL="365760" lvl="1" indent="0">
              <a:buNone/>
            </a:pPr>
            <a:endParaRPr lang="en-US" dirty="0"/>
          </a:p>
          <a:p>
            <a:pPr marL="365760" lvl="1" indent="0">
              <a:buNone/>
            </a:pPr>
            <a:r>
              <a:rPr lang="en-US" dirty="0" smtClean="0"/>
              <a:t>* Not considering unspecified language repositories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49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endParaRPr lang="en-US" dirty="0" smtClean="0"/>
          </a:p>
          <a:p>
            <a:pPr marL="4572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repositories per users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1145763"/>
              </p:ext>
            </p:extLst>
          </p:nvPr>
        </p:nvGraphicFramePr>
        <p:xfrm>
          <a:off x="380999" y="1719071"/>
          <a:ext cx="8407893" cy="48870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72477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10 languages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5561386"/>
              </p:ext>
            </p:extLst>
          </p:nvPr>
        </p:nvGraphicFramePr>
        <p:xfrm>
          <a:off x="383416" y="1719071"/>
          <a:ext cx="8378844" cy="49237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09682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repo size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8787781"/>
              </p:ext>
            </p:extLst>
          </p:nvPr>
        </p:nvGraphicFramePr>
        <p:xfrm>
          <a:off x="381000" y="1719263"/>
          <a:ext cx="8407400" cy="48990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06501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Year by year trend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190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</a:t>
            </a:r>
            <a:r>
              <a:rPr lang="en-US" dirty="0" smtClean="0"/>
              <a:t>repositories </a:t>
            </a:r>
            <a:r>
              <a:rPr lang="en-US" dirty="0" smtClean="0"/>
              <a:t>added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3980604"/>
              </p:ext>
            </p:extLst>
          </p:nvPr>
        </p:nvGraphicFramePr>
        <p:xfrm>
          <a:off x="381000" y="1719263"/>
          <a:ext cx="8407400" cy="4406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51177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used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381000" y="1719263"/>
          <a:ext cx="8407400" cy="4406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91014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we saw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Python is very popular</a:t>
            </a:r>
          </a:p>
          <a:p>
            <a:r>
              <a:rPr lang="en-US" dirty="0" smtClean="0"/>
              <a:t>Repositories can get big fast</a:t>
            </a:r>
          </a:p>
          <a:p>
            <a:r>
              <a:rPr lang="en-US" dirty="0" smtClean="0"/>
              <a:t>User base grows exponentially 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 we propose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Cater to popular languages</a:t>
            </a:r>
          </a:p>
          <a:p>
            <a:r>
              <a:rPr lang="en-US" dirty="0" smtClean="0"/>
              <a:t>Prepare for heavy network traffic</a:t>
            </a:r>
          </a:p>
          <a:p>
            <a:r>
              <a:rPr lang="en-US" dirty="0" smtClean="0"/>
              <a:t>Prepare for large population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6880643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95" y="1595980"/>
            <a:ext cx="8862622" cy="51140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261" y="4940603"/>
            <a:ext cx="220205" cy="1835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2157" y="6054024"/>
            <a:ext cx="220205" cy="18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843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picture would you choose?</a:t>
            </a:r>
            <a:endParaRPr lang="en-US" dirty="0"/>
          </a:p>
        </p:txBody>
      </p:sp>
      <p:pic>
        <p:nvPicPr>
          <p:cNvPr id="2050" name="Picture 2" descr="http://www.lighthouse.asia/images/articles/money_working_for_you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967" y="4033837"/>
            <a:ext cx="3142033" cy="2273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punchng.com/wp-content/uploads/2013/09/Biztoon-illustration1-360x25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75" y="1795462"/>
            <a:ext cx="3429000" cy="2400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9970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3200" dirty="0" smtClean="0"/>
          </a:p>
          <a:p>
            <a:r>
              <a:rPr lang="en-US" sz="3200" dirty="0" smtClean="0"/>
              <a:t>Our business</a:t>
            </a:r>
          </a:p>
          <a:p>
            <a:r>
              <a:rPr lang="en-US" sz="3200" dirty="0" smtClean="0"/>
              <a:t>Our </a:t>
            </a:r>
            <a:r>
              <a:rPr lang="en-US" sz="3200" dirty="0" smtClean="0"/>
              <a:t>main competitor</a:t>
            </a:r>
            <a:endParaRPr lang="en-US" sz="3200" dirty="0" smtClean="0"/>
          </a:p>
          <a:p>
            <a:r>
              <a:rPr lang="en-US" sz="3200" dirty="0" smtClean="0"/>
              <a:t>Data and Assumptions</a:t>
            </a:r>
            <a:endParaRPr lang="en-US" sz="3200" dirty="0"/>
          </a:p>
          <a:p>
            <a:r>
              <a:rPr lang="en-US" sz="3200" dirty="0" smtClean="0"/>
              <a:t>Comparisons with our </a:t>
            </a:r>
            <a:r>
              <a:rPr lang="en-US" sz="3200" dirty="0" smtClean="0"/>
              <a:t>main competitor</a:t>
            </a:r>
            <a:endParaRPr lang="en-US" sz="3200" dirty="0"/>
          </a:p>
          <a:p>
            <a:r>
              <a:rPr lang="en-US" sz="3200" dirty="0" smtClean="0"/>
              <a:t>Conclusions and Recommendations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915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BUSINESS</a:t>
            </a:r>
            <a:endParaRPr lang="en-US" dirty="0"/>
          </a:p>
        </p:txBody>
      </p:sp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380999" y="1719071"/>
            <a:ext cx="8407893" cy="4407408"/>
          </a:xfrm>
        </p:spPr>
        <p:txBody>
          <a:bodyPr/>
          <a:lstStyle/>
          <a:p>
            <a:endParaRPr lang="en-US" sz="3200" dirty="0" smtClean="0"/>
          </a:p>
          <a:p>
            <a:r>
              <a:rPr lang="en-US" sz="3200" dirty="0" smtClean="0"/>
              <a:t>Developer Paradise was founded in 2012</a:t>
            </a:r>
          </a:p>
          <a:p>
            <a:r>
              <a:rPr lang="en-US" sz="3200" dirty="0" smtClean="0"/>
              <a:t>Active number of users: 23,000</a:t>
            </a:r>
          </a:p>
          <a:p>
            <a:r>
              <a:rPr lang="en-US" sz="3200" dirty="0" smtClean="0"/>
              <a:t>Total number of repos: 65,000</a:t>
            </a:r>
            <a:endParaRPr lang="en-US" sz="3200" dirty="0"/>
          </a:p>
        </p:txBody>
      </p:sp>
      <p:pic>
        <p:nvPicPr>
          <p:cNvPr id="10" name="Picture 4" descr="Dream :: Palm Trees by Anime-Flor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0663" y="105262"/>
            <a:ext cx="1674111" cy="1418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807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</a:t>
            </a:r>
            <a:r>
              <a:rPr lang="en-US" dirty="0" smtClean="0"/>
              <a:t>COMPETITOR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9637" y="101601"/>
            <a:ext cx="1796862" cy="1472006"/>
          </a:xfrm>
          <a:prstGeom prst="rect">
            <a:avLst/>
          </a:prstGeom>
        </p:spPr>
      </p:pic>
      <p:sp>
        <p:nvSpPr>
          <p:cNvPr id="21" name="Content Placeholder 1"/>
          <p:cNvSpPr>
            <a:spLocks noGrp="1"/>
          </p:cNvSpPr>
          <p:nvPr>
            <p:ph idx="1"/>
          </p:nvPr>
        </p:nvSpPr>
        <p:spPr>
          <a:xfrm>
            <a:off x="380999" y="1719071"/>
            <a:ext cx="8407893" cy="4407408"/>
          </a:xfrm>
        </p:spPr>
        <p:txBody>
          <a:bodyPr/>
          <a:lstStyle/>
          <a:p>
            <a:endParaRPr lang="en-US" sz="3200" dirty="0" smtClean="0"/>
          </a:p>
          <a:p>
            <a:r>
              <a:rPr lang="en-US" sz="3200" dirty="0" err="1" smtClean="0"/>
              <a:t>Bitbucket</a:t>
            </a:r>
            <a:r>
              <a:rPr lang="en-US" sz="3200" dirty="0" smtClean="0"/>
              <a:t> was founded in </a:t>
            </a:r>
            <a:r>
              <a:rPr lang="en-US" sz="3200" dirty="0" smtClean="0"/>
              <a:t>2008</a:t>
            </a:r>
          </a:p>
          <a:p>
            <a:endParaRPr lang="en-US" sz="3200" dirty="0" smtClean="0"/>
          </a:p>
          <a:p>
            <a:r>
              <a:rPr lang="en-US" sz="3200" dirty="0" smtClean="0"/>
              <a:t>Manager: </a:t>
            </a:r>
            <a:r>
              <a:rPr lang="en-US" sz="3200" dirty="0" err="1" smtClean="0"/>
              <a:t>Atlassian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 smtClean="0"/>
              <a:t>Actual number of users: ~</a:t>
            </a:r>
            <a:r>
              <a:rPr lang="en-US" sz="3200" dirty="0" smtClean="0"/>
              <a:t>1,000,000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484074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 algn="ctr">
              <a:buNone/>
            </a:pPr>
            <a:r>
              <a:rPr lang="en-US" dirty="0" smtClean="0"/>
              <a:t>RCS support</a:t>
            </a:r>
          </a:p>
          <a:p>
            <a:r>
              <a:rPr lang="en-US" dirty="0" smtClean="0"/>
              <a:t>We already have an edge on the number of system supported by </a:t>
            </a:r>
            <a:r>
              <a:rPr lang="en-US" dirty="0" err="1" smtClean="0"/>
              <a:t>Bitbucket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45720" indent="0">
              <a:buNone/>
            </a:pPr>
            <a:endParaRPr lang="en-US" dirty="0" smtClean="0"/>
          </a:p>
          <a:p>
            <a:r>
              <a:rPr lang="en-US" dirty="0" smtClean="0"/>
              <a:t>Seamless transition for stakeholders using different RCS system.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45720" indent="0">
              <a:buNone/>
            </a:pP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Features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016862"/>
              </p:ext>
            </p:extLst>
          </p:nvPr>
        </p:nvGraphicFramePr>
        <p:xfrm>
          <a:off x="1279753" y="3150437"/>
          <a:ext cx="6096000" cy="12901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5787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DevelopersParadise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BitBucket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 err="1" smtClean="0"/>
                        <a:t>Git</a:t>
                      </a:r>
                      <a:endParaRPr lang="en-US" dirty="0" smtClean="0"/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 smtClean="0"/>
                        <a:t>Mercurial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 smtClean="0"/>
                        <a:t>Subversion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 err="1" smtClean="0"/>
                        <a:t>Git</a:t>
                      </a:r>
                      <a:endParaRPr lang="en-US" dirty="0" smtClean="0"/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 smtClean="0"/>
                        <a:t>Mercurial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 descr="AA03924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055" y="5002742"/>
            <a:ext cx="1537175" cy="10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148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 algn="ctr">
              <a:buNone/>
            </a:pPr>
            <a:r>
              <a:rPr lang="en-US" dirty="0" smtClean="0"/>
              <a:t>Pricing Model</a:t>
            </a:r>
          </a:p>
          <a:p>
            <a:r>
              <a:rPr lang="en-US" dirty="0" smtClean="0"/>
              <a:t>Current trend shows that </a:t>
            </a:r>
            <a:r>
              <a:rPr lang="en-US" dirty="0" err="1" smtClean="0"/>
              <a:t>DeveloperParadise</a:t>
            </a:r>
            <a:r>
              <a:rPr lang="en-US" dirty="0" smtClean="0"/>
              <a:t> business model is slowly getting recognized in the community. </a:t>
            </a:r>
          </a:p>
          <a:p>
            <a:r>
              <a:rPr lang="en-US" dirty="0" smtClean="0"/>
              <a:t>Targeting different aspect of service.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features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730591"/>
              </p:ext>
            </p:extLst>
          </p:nvPr>
        </p:nvGraphicFramePr>
        <p:xfrm>
          <a:off x="592045" y="3436237"/>
          <a:ext cx="7797842" cy="1285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9784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DeveloperParadise</a:t>
                      </a:r>
                      <a:r>
                        <a:rPr lang="en-US" dirty="0" smtClean="0"/>
                        <a:t> pricing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Number of repositories       </a:t>
                      </a:r>
                      <a:r>
                        <a:rPr lang="en-US" baseline="0" dirty="0" smtClean="0"/>
                        <a:t>0-5    6-10    11-25    26-50    51-100    &gt; 100   </a:t>
                      </a:r>
                    </a:p>
                    <a:p>
                      <a:r>
                        <a:rPr lang="en-US" baseline="0" dirty="0" smtClean="0"/>
                        <a:t>Price                                      free   $10      $25      $50       $75          $150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139415"/>
              </p:ext>
            </p:extLst>
          </p:nvPr>
        </p:nvGraphicFramePr>
        <p:xfrm>
          <a:off x="592045" y="4841240"/>
          <a:ext cx="7913605" cy="1285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1360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Bitbucket</a:t>
                      </a:r>
                      <a:r>
                        <a:rPr lang="en-US" dirty="0" smtClean="0"/>
                        <a:t> pricing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Number of contributors</a:t>
                      </a:r>
                      <a:r>
                        <a:rPr lang="en-US" baseline="0" dirty="0" smtClean="0"/>
                        <a:t>      0-5    6-10    11-25    26-50    51-100    &gt; 100</a:t>
                      </a:r>
                    </a:p>
                    <a:p>
                      <a:r>
                        <a:rPr lang="en-US" baseline="0" dirty="0" smtClean="0"/>
                        <a:t>Price                                      free   $10      $25      $50      $100        $200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6" descr="CC00054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367" y="6126479"/>
            <a:ext cx="318840" cy="459560"/>
          </a:xfrm>
          <a:prstGeom prst="rect">
            <a:avLst/>
          </a:prstGeom>
        </p:spPr>
      </p:pic>
      <p:pic>
        <p:nvPicPr>
          <p:cNvPr id="8" name="Picture 7" descr="CC0005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196" y="6238040"/>
            <a:ext cx="295267" cy="312415"/>
          </a:xfrm>
          <a:prstGeom prst="rect">
            <a:avLst/>
          </a:prstGeom>
        </p:spPr>
      </p:pic>
      <p:pic>
        <p:nvPicPr>
          <p:cNvPr id="9" name="Picture 8" descr="CC00055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643" y="6238040"/>
            <a:ext cx="332919" cy="347999"/>
          </a:xfrm>
          <a:prstGeom prst="rect">
            <a:avLst/>
          </a:prstGeom>
        </p:spPr>
      </p:pic>
      <p:pic>
        <p:nvPicPr>
          <p:cNvPr id="10" name="Picture 9" descr="CC000559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103" y="6175267"/>
            <a:ext cx="371772" cy="41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12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Data we have grabbed is limited by number of pages, for our research we have used </a:t>
            </a:r>
            <a:r>
              <a:rPr lang="en-US" sz="2400" dirty="0" smtClean="0"/>
              <a:t>2000 pages</a:t>
            </a:r>
          </a:p>
          <a:p>
            <a:endParaRPr lang="en-US" sz="2400" dirty="0" smtClean="0"/>
          </a:p>
          <a:p>
            <a:r>
              <a:rPr lang="en-US" sz="2400" dirty="0" smtClean="0"/>
              <a:t>Access to private repositories is not </a:t>
            </a:r>
            <a:r>
              <a:rPr lang="en-US" sz="2400" dirty="0" smtClean="0"/>
              <a:t>available</a:t>
            </a:r>
          </a:p>
          <a:p>
            <a:endParaRPr lang="en-US" sz="2400" dirty="0" smtClean="0"/>
          </a:p>
          <a:p>
            <a:r>
              <a:rPr lang="en-US" sz="2400" dirty="0"/>
              <a:t>I</a:t>
            </a:r>
            <a:r>
              <a:rPr lang="en-US" sz="2400" dirty="0" smtClean="0"/>
              <a:t>t is hard to comment on size of repositories, there might be a possibility that a repository has more documentation rather than having actual </a:t>
            </a:r>
            <a:r>
              <a:rPr lang="en-US" sz="2400" dirty="0" smtClean="0"/>
              <a:t>codebase</a:t>
            </a:r>
            <a:endParaRPr lang="en-US" sz="2400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432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We can only access users who have at least one </a:t>
            </a:r>
            <a:r>
              <a:rPr lang="en-US" sz="2400" dirty="0" smtClean="0"/>
              <a:t>repositories</a:t>
            </a:r>
          </a:p>
          <a:p>
            <a:endParaRPr lang="en-US" sz="2400" dirty="0"/>
          </a:p>
          <a:p>
            <a:r>
              <a:rPr lang="en-US" sz="2400" dirty="0"/>
              <a:t>Repositories may not have language </a:t>
            </a:r>
            <a:r>
              <a:rPr lang="en-US" sz="2400" dirty="0" smtClean="0"/>
              <a:t>information</a:t>
            </a:r>
          </a:p>
          <a:p>
            <a:endParaRPr lang="en-US" sz="2400" dirty="0"/>
          </a:p>
          <a:p>
            <a:r>
              <a:rPr lang="en-US" sz="2400" dirty="0"/>
              <a:t>Access to User information is </a:t>
            </a:r>
            <a:r>
              <a:rPr lang="en-US" sz="2400" dirty="0" smtClean="0"/>
              <a:t>restricted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</p:spTree>
    <p:extLst>
      <p:ext uri="{BB962C8B-B14F-4D97-AF65-F5344CB8AC3E}">
        <p14:creationId xmlns:p14="http://schemas.microsoft.com/office/powerpoint/2010/main" val="34529160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id">
  <a:themeElements>
    <a:clrScheme name="Grid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Grid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175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3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3000"/>
                <a:satMod val="11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Grid.thmx</Template>
  <TotalTime>2376</TotalTime>
  <Words>465</Words>
  <Application>Microsoft Macintosh PowerPoint</Application>
  <PresentationFormat>On-screen Show (4:3)</PresentationFormat>
  <Paragraphs>122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Grid</vt:lpstr>
      <vt:lpstr>Developerparadise   </vt:lpstr>
      <vt:lpstr>Which picture would you choose?</vt:lpstr>
      <vt:lpstr>Agenda</vt:lpstr>
      <vt:lpstr>OUR BUSINESS</vt:lpstr>
      <vt:lpstr>OUR COMPETITOR</vt:lpstr>
      <vt:lpstr>General Features</vt:lpstr>
      <vt:lpstr>General features</vt:lpstr>
      <vt:lpstr>Limitations</vt:lpstr>
      <vt:lpstr>Limitations</vt:lpstr>
      <vt:lpstr>Methodology</vt:lpstr>
      <vt:lpstr>Overview</vt:lpstr>
      <vt:lpstr>Number of repositories per users</vt:lpstr>
      <vt:lpstr>Top 10 languages</vt:lpstr>
      <vt:lpstr>Overall repo size</vt:lpstr>
      <vt:lpstr>Year by year trend</vt:lpstr>
      <vt:lpstr>Number of repositories added</vt:lpstr>
      <vt:lpstr>Language used</vt:lpstr>
      <vt:lpstr>Conclusions and recommendations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Shires</dc:creator>
  <cp:lastModifiedBy>kapil Agrawal</cp:lastModifiedBy>
  <cp:revision>64</cp:revision>
  <dcterms:created xsi:type="dcterms:W3CDTF">2013-12-01T21:27:53Z</dcterms:created>
  <dcterms:modified xsi:type="dcterms:W3CDTF">2014-09-24T18:51:55Z</dcterms:modified>
</cp:coreProperties>
</file>

<file path=docProps/thumbnail.jpeg>
</file>